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2000" cy="6861645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51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2682240" y="68616"/>
            <a:ext cx="6827520" cy="480315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2800">
                <a:solidFill>
                  <a:srgbClr val="FFFFFF"/>
                </a:solidFill>
                <a:latin typeface="Yu Gothic"/>
              </a:rPr>
              <a:t>AEO処理シーケンス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0" y="548931"/>
            <a:ext cx="6096000" cy="205849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200">
                <a:solidFill>
                  <a:srgbClr val="00E5FF"/>
                </a:solidFill>
                <a:latin typeface="Yu Gothic"/>
              </a:rPr>
              <a:t>公式HP・入力情報・デザインカンプを解析し、個別設計のLPへ分解・構築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21920" y="617548"/>
            <a:ext cx="1706880" cy="274465"/>
          </a:xfrm>
          <a:prstGeom prst="roundRect">
            <a:avLst/>
          </a:prstGeom>
          <a:solidFill>
            <a:srgbClr val="001533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1000">
                <a:solidFill>
                  <a:srgbClr val="00E5FF"/>
                </a:solidFill>
                <a:latin typeface="Meiryo"/>
              </a:rPr>
              <a:t>リアルタイム処理ログ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920" y="960630"/>
            <a:ext cx="1706880" cy="3293589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800">
                <a:solidFill>
                  <a:srgbClr val="00FF66"/>
                </a:solidFill>
                <a:latin typeface="Meiryo"/>
              </a:rPr>
              <a:t>12 &gt; クライアント情報を受信しました
12 &gt; 公式HPを読み込んでいます...
12 &gt; 下層ページを調査中...
13 &gt; FAQ構造を設計中...
13 &gt; 強み・差別化を抽出中...
18 &gt; 問い合わせ導線を設計中...
19 &gt; AEO・LLMO構造化中...
19 &gt; 画像候補を整理中...
18 &gt; デザインカンプを生成中...
18 &gt;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194560" y="892013"/>
            <a:ext cx="1584960" cy="823397"/>
          </a:xfrm>
          <a:prstGeom prst="roundRect">
            <a:avLst/>
          </a:prstGeom>
          <a:solidFill>
            <a:srgbClr val="001122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900">
                <a:solidFill>
                  <a:srgbClr val="FFFFFF"/>
                </a:solidFill>
                <a:latin typeface="Yu Gothic"/>
              </a:rPr>
              <a:t>1 制作受付</a:t>
            </a:r>
          </a:p>
          <a:p>
            <a:r>
              <a:rPr b="0" sz="700">
                <a:solidFill>
                  <a:srgbClr val="FFFFFF"/>
                </a:solidFill>
                <a:latin typeface="Yu Gothic"/>
              </a:rPr>
              <a:t>会社情報・公式HP参考URL・業種・問い合わせ導線を受け付ける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901440" y="892013"/>
            <a:ext cx="1706880" cy="823397"/>
          </a:xfrm>
          <a:prstGeom prst="roundRect">
            <a:avLst/>
          </a:prstGeom>
          <a:solidFill>
            <a:srgbClr val="001122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900">
                <a:solidFill>
                  <a:srgbClr val="FFFFFF"/>
                </a:solidFill>
                <a:latin typeface="Yu Gothic"/>
              </a:rPr>
              <a:t>2 公式HP読込</a:t>
            </a:r>
          </a:p>
          <a:p>
            <a:r>
              <a:rPr b="0" sz="700">
                <a:solidFill>
                  <a:srgbClr val="FFFFFF"/>
                </a:solidFill>
                <a:latin typeface="Yu Gothic"/>
              </a:rPr>
              <a:t>公式サイトや入力URLから会社名・事業内容・サービス・電話番号・問い合わせ先を取得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852160" y="892013"/>
            <a:ext cx="1706880" cy="823397"/>
          </a:xfrm>
          <a:prstGeom prst="roundRect">
            <a:avLst/>
          </a:prstGeom>
          <a:solidFill>
            <a:srgbClr val="001122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900">
                <a:solidFill>
                  <a:srgbClr val="FFFFFF"/>
                </a:solidFill>
                <a:latin typeface="Yu Gothic"/>
              </a:rPr>
              <a:t>3 下層ページ調査</a:t>
            </a:r>
          </a:p>
          <a:p>
            <a:r>
              <a:rPr b="0" sz="700">
                <a:solidFill>
                  <a:srgbClr val="FFFFFF"/>
                </a:solidFill>
                <a:latin typeface="Yu Gothic"/>
              </a:rPr>
              <a:t>トップページだけでなくサービス・会社情報・FAQ・お知らせなど使える情報を収集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80960" y="892013"/>
            <a:ext cx="1706880" cy="823397"/>
          </a:xfrm>
          <a:prstGeom prst="roundRect">
            <a:avLst/>
          </a:prstGeom>
          <a:solidFill>
            <a:srgbClr val="001122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900">
                <a:solidFill>
                  <a:srgbClr val="FFFFFF"/>
                </a:solidFill>
                <a:latin typeface="Yu Gothic"/>
              </a:rPr>
              <a:t>4 FAQ設計</a:t>
            </a:r>
          </a:p>
          <a:p>
            <a:r>
              <a:rPr b="0" sz="700">
                <a:solidFill>
                  <a:srgbClr val="FFFFFF"/>
                </a:solidFill>
                <a:latin typeface="Yu Gothic"/>
              </a:rPr>
              <a:t>問い合わせ前にユーザーが知りたい内容を整理し、AI検索に伝わりやすいFAQ構造を作る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802880" y="1852644"/>
            <a:ext cx="1706880" cy="754780"/>
          </a:xfrm>
          <a:prstGeom prst="roundRect">
            <a:avLst/>
          </a:prstGeom>
          <a:solidFill>
            <a:srgbClr val="001122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900">
                <a:solidFill>
                  <a:srgbClr val="FFFFFF"/>
                </a:solidFill>
                <a:latin typeface="Yu Gothic"/>
              </a:rPr>
              <a:t>5 強み抽出</a:t>
            </a:r>
          </a:p>
          <a:p>
            <a:r>
              <a:rPr b="0" sz="700">
                <a:solidFill>
                  <a:srgbClr val="FFFFFF"/>
                </a:solidFill>
                <a:latin typeface="Yu Gothic"/>
              </a:rPr>
              <a:t>サービスの特徴・差別化・信頼材料・相談につながる要素を抽出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802880" y="2744658"/>
            <a:ext cx="1706880" cy="754780"/>
          </a:xfrm>
          <a:prstGeom prst="roundRect">
            <a:avLst/>
          </a:prstGeom>
          <a:solidFill>
            <a:srgbClr val="001122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900">
                <a:solidFill>
                  <a:srgbClr val="FFFFFF"/>
                </a:solidFill>
                <a:latin typeface="Yu Gothic"/>
              </a:rPr>
              <a:t>6 問い合わせ導線設計</a:t>
            </a:r>
          </a:p>
          <a:p>
            <a:r>
              <a:rPr b="0" sz="700">
                <a:solidFill>
                  <a:srgbClr val="FFFFFF"/>
                </a:solidFill>
                <a:latin typeface="Yu Gothic"/>
              </a:rPr>
              <a:t>電話・フォーム・予約・資料請求など、成約につながるCTA導線を設計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680960" y="3636671"/>
            <a:ext cx="1828800" cy="823397"/>
          </a:xfrm>
          <a:prstGeom prst="roundRect">
            <a:avLst/>
          </a:prstGeom>
          <a:solidFill>
            <a:srgbClr val="001122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900">
                <a:solidFill>
                  <a:srgbClr val="FFFFFF"/>
                </a:solidFill>
                <a:latin typeface="Yu Gothic"/>
              </a:rPr>
              <a:t>7 AEO・LLMO構造化</a:t>
            </a:r>
          </a:p>
          <a:p>
            <a:r>
              <a:rPr b="0" sz="700">
                <a:solidFill>
                  <a:srgbClr val="FFFFFF"/>
                </a:solidFill>
                <a:latin typeface="Yu Gothic"/>
              </a:rPr>
              <a:t>AI検索・生成AI回答・検索エンジンに伝わりやすい見出し・FAQ・構造化情報を整理する。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730240" y="3636671"/>
            <a:ext cx="1706880" cy="823397"/>
          </a:xfrm>
          <a:prstGeom prst="roundRect">
            <a:avLst/>
          </a:prstGeom>
          <a:solidFill>
            <a:srgbClr val="001122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900">
                <a:solidFill>
                  <a:srgbClr val="FFFFFF"/>
                </a:solidFill>
                <a:latin typeface="Yu Gothic"/>
              </a:rPr>
              <a:t>8 画像候補整理</a:t>
            </a:r>
          </a:p>
          <a:p>
            <a:r>
              <a:rPr b="0" sz="700">
                <a:solidFill>
                  <a:srgbClr val="FFFFFF"/>
                </a:solidFill>
                <a:latin typeface="Yu Gothic"/>
              </a:rPr>
              <a:t>ヒーロー・サービス画像・OGP画像・SNS共有画像など必要な画像の役割を決める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779520" y="3636671"/>
            <a:ext cx="1828800" cy="823397"/>
          </a:xfrm>
          <a:prstGeom prst="roundRect">
            <a:avLst/>
          </a:prstGeom>
          <a:solidFill>
            <a:srgbClr val="001122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900">
                <a:solidFill>
                  <a:srgbClr val="FFFFFF"/>
                </a:solidFill>
                <a:latin typeface="Yu Gothic"/>
              </a:rPr>
              <a:t>9 デザインカンプ生成</a:t>
            </a:r>
          </a:p>
          <a:p>
            <a:r>
              <a:rPr b="0" sz="700">
                <a:solidFill>
                  <a:srgbClr val="FFFFFF"/>
                </a:solidFill>
                <a:latin typeface="Yu Gothic"/>
              </a:rPr>
              <a:t>業種・目的に合わせた複数のデザインカンプをAI画像として生成</a:t>
            </a:r>
          </a:p>
          <a:p>
            <a:r>
              <a:rPr b="0" sz="700">
                <a:solidFill>
                  <a:srgbClr val="FFFFFF"/>
                </a:solidFill>
                <a:latin typeface="Yu Gothic"/>
              </a:rPr>
              <a:t>A案・B案・C案・D案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950720" y="3568055"/>
            <a:ext cx="1706880" cy="892013"/>
          </a:xfrm>
          <a:prstGeom prst="roundRect">
            <a:avLst/>
          </a:prstGeom>
          <a:solidFill>
            <a:srgbClr val="001122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900">
                <a:solidFill>
                  <a:srgbClr val="FFFFFF"/>
                </a:solidFill>
                <a:latin typeface="Yu Gothic"/>
              </a:rPr>
              <a:t>10 カンプ解析</a:t>
            </a:r>
          </a:p>
          <a:p>
            <a:r>
              <a:rPr b="0" sz="700">
                <a:solidFill>
                  <a:srgbClr val="FFFFFF"/>
                </a:solidFill>
                <a:latin typeface="Yu Gothic"/>
              </a:rPr>
              <a:t>生成したカンプ画像を解析し、ヒーロー・サービスカード・導入フロー・FAQ・CTAなどの意味を読み取る。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950720" y="2744658"/>
            <a:ext cx="1706880" cy="754780"/>
          </a:xfrm>
          <a:prstGeom prst="roundRect">
            <a:avLst/>
          </a:prstGeom>
          <a:solidFill>
            <a:srgbClr val="001122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900">
                <a:solidFill>
                  <a:srgbClr val="FFFFFF"/>
                </a:solidFill>
                <a:latin typeface="Yu Gothic"/>
              </a:rPr>
              <a:t>11 HTML分解</a:t>
            </a:r>
          </a:p>
          <a:p>
            <a:r>
              <a:rPr b="0" sz="700">
                <a:solidFill>
                  <a:srgbClr val="FFFFFF"/>
                </a:solidFill>
                <a:latin typeface="Yu Gothic"/>
              </a:rPr>
              <a:t>カンプ画像をそのまま貼らず、各ブロックをHTML・文章・リンク・ボタンとして再構築する。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950720" y="1784027"/>
            <a:ext cx="1706880" cy="892013"/>
          </a:xfrm>
          <a:prstGeom prst="roundRect">
            <a:avLst/>
          </a:prstGeom>
          <a:solidFill>
            <a:srgbClr val="001122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900">
                <a:solidFill>
                  <a:srgbClr val="FFFFFF"/>
                </a:solidFill>
                <a:latin typeface="Yu Gothic"/>
              </a:rPr>
              <a:t>12 LP仕上げ</a:t>
            </a:r>
          </a:p>
          <a:p>
            <a:r>
              <a:rPr b="0" sz="700">
                <a:solidFill>
                  <a:srgbClr val="FFFFFF"/>
                </a:solidFill>
                <a:latin typeface="Yu Gothic"/>
              </a:rPr>
              <a:t>スマホ表示・問い合わせ導線・独立ページ・OGP・最終確認を行い、ユーザー専用LPとして仕上げる。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119360" y="137232"/>
            <a:ext cx="1706880" cy="274465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400">
                <a:solidFill>
                  <a:srgbClr val="FFFFFF"/>
                </a:solidFill>
                <a:latin typeface="Yu Gothic"/>
              </a:rPr>
              <a:t>処理ステータス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119360" y="548931"/>
            <a:ext cx="1706880" cy="274465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800">
                <a:solidFill>
                  <a:srgbClr val="FFFFFF"/>
                </a:solidFill>
                <a:latin typeface="Aptos"/>
              </a:rPr>
              <a:t>Stage 10 / 12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119360" y="892013"/>
            <a:ext cx="1706880" cy="205849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400">
                <a:solidFill>
                  <a:srgbClr val="00E5FF"/>
                </a:solidFill>
                <a:latin typeface="Yu Gothic"/>
              </a:rPr>
              <a:t>カンプ解析中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607040" y="1509561"/>
            <a:ext cx="731520" cy="343082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2200">
                <a:solidFill>
                  <a:srgbClr val="FFFFFF"/>
                </a:solidFill>
                <a:latin typeface="Aptos"/>
              </a:rPr>
              <a:t>87%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997440" y="2264342"/>
            <a:ext cx="731520" cy="137232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900">
                <a:solidFill>
                  <a:srgbClr val="FFFFFF"/>
                </a:solidFill>
                <a:latin typeface="Yu Gothic"/>
              </a:rPr>
              <a:t>進行状況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997440" y="2676041"/>
            <a:ext cx="1828800" cy="137232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000">
                <a:solidFill>
                  <a:srgbClr val="00E5FF"/>
                </a:solidFill>
                <a:latin typeface="Yu Gothic"/>
              </a:rPr>
              <a:t>現在の処理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997440" y="2881890"/>
            <a:ext cx="1950720" cy="617548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900">
                <a:solidFill>
                  <a:srgbClr val="FFFFFF"/>
                </a:solidFill>
                <a:latin typeface="Yu Gothic"/>
              </a:rPr>
              <a:t>・カンプ画像を解析中...
・ヒーロー・サービスカードを抽出
・導入フロー・FAQを認識
・CTAを構造化しています...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997440" y="3636671"/>
            <a:ext cx="1828800" cy="137232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000">
                <a:solidFill>
                  <a:srgbClr val="00E5FF"/>
                </a:solidFill>
                <a:latin typeface="Yu Gothic"/>
              </a:rPr>
              <a:t>最近のログ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997440" y="3842521"/>
            <a:ext cx="1950720" cy="892013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800">
                <a:solidFill>
                  <a:srgbClr val="CCCCCC"/>
                </a:solidFill>
                <a:latin typeface="Meiryo"/>
              </a:rPr>
              <a:t>12:30:15 デザインカンプを生成しました
12:30:42 カンプ解析を開始しました
12:31:18 ヒーロー領域を解析しました
12:31:46 サービスカードを抽出しました
12:32:03 FAQセクションを認識しました
12:32:21 CTAを構造化しています...
12:32:58 HTML分解に移行予定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121920" y="4665918"/>
            <a:ext cx="2072640" cy="274465"/>
          </a:xfrm>
          <a:prstGeom prst="roundRect">
            <a:avLst/>
          </a:prstGeom>
          <a:solidFill>
            <a:srgbClr val="001533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1100">
                <a:solidFill>
                  <a:srgbClr val="FFFFFF"/>
                </a:solidFill>
                <a:latin typeface="Yu Gothic"/>
              </a:rPr>
              <a:t>重要キーワード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121920" y="5009000"/>
            <a:ext cx="975360" cy="205849"/>
          </a:xfrm>
          <a:prstGeom prst="roundRect">
            <a:avLst/>
          </a:prstGeom>
          <a:solidFill>
            <a:srgbClr val="002244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900">
                <a:solidFill>
                  <a:srgbClr val="FFFFFF"/>
                </a:solidFill>
                <a:latin typeface="Yu Gothic"/>
              </a:rPr>
              <a:t>個別設計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1219200" y="5009000"/>
            <a:ext cx="975360" cy="205849"/>
          </a:xfrm>
          <a:prstGeom prst="roundRect">
            <a:avLst/>
          </a:prstGeom>
          <a:solidFill>
            <a:srgbClr val="002244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900">
                <a:solidFill>
                  <a:srgbClr val="FFFFFF"/>
                </a:solidFill>
                <a:latin typeface="Yu Gothic"/>
              </a:rPr>
              <a:t>テンプレート廃止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121920" y="5283466"/>
            <a:ext cx="975360" cy="205849"/>
          </a:xfrm>
          <a:prstGeom prst="roundRect">
            <a:avLst/>
          </a:prstGeom>
          <a:solidFill>
            <a:srgbClr val="002244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900">
                <a:solidFill>
                  <a:srgbClr val="FFFFFF"/>
                </a:solidFill>
                <a:latin typeface="Yu Gothic"/>
              </a:rPr>
              <a:t>カンプ解析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1219200" y="5283466"/>
            <a:ext cx="975360" cy="205849"/>
          </a:xfrm>
          <a:prstGeom prst="roundRect">
            <a:avLst/>
          </a:prstGeom>
          <a:solidFill>
            <a:srgbClr val="002244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900">
                <a:solidFill>
                  <a:srgbClr val="FFFFFF"/>
                </a:solidFill>
                <a:latin typeface="Yu Gothic"/>
              </a:rPr>
              <a:t>HTML分解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121920" y="5557932"/>
            <a:ext cx="975360" cy="205849"/>
          </a:xfrm>
          <a:prstGeom prst="roundRect">
            <a:avLst/>
          </a:prstGeom>
          <a:solidFill>
            <a:srgbClr val="002244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900">
                <a:solidFill>
                  <a:srgbClr val="FFFFFF"/>
                </a:solidFill>
                <a:latin typeface="Yu Gothic"/>
              </a:rPr>
              <a:t>AEO対策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1219200" y="5557932"/>
            <a:ext cx="975360" cy="205849"/>
          </a:xfrm>
          <a:prstGeom prst="roundRect">
            <a:avLst/>
          </a:prstGeom>
          <a:solidFill>
            <a:srgbClr val="002244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900">
                <a:solidFill>
                  <a:srgbClr val="FFFFFF"/>
                </a:solidFill>
                <a:latin typeface="Yu Gothic"/>
              </a:rPr>
              <a:t>LLMO対策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121920" y="5832398"/>
            <a:ext cx="975360" cy="205849"/>
          </a:xfrm>
          <a:prstGeom prst="roundRect">
            <a:avLst/>
          </a:prstGeom>
          <a:solidFill>
            <a:srgbClr val="002244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900">
                <a:solidFill>
                  <a:srgbClr val="FFFFFF"/>
                </a:solidFill>
                <a:latin typeface="Yu Gothic"/>
              </a:rPr>
              <a:t>問い合わせ導線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1219200" y="5832398"/>
            <a:ext cx="975360" cy="205849"/>
          </a:xfrm>
          <a:prstGeom prst="roundRect">
            <a:avLst/>
          </a:prstGeom>
          <a:solidFill>
            <a:srgbClr val="002244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900">
                <a:solidFill>
                  <a:srgbClr val="FFFFFF"/>
                </a:solidFill>
                <a:latin typeface="Yu Gothic"/>
              </a:rPr>
              <a:t>スマホ最適化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121920" y="6106864"/>
            <a:ext cx="975360" cy="205849"/>
          </a:xfrm>
          <a:prstGeom prst="roundRect">
            <a:avLst/>
          </a:prstGeom>
          <a:solidFill>
            <a:srgbClr val="002244"/>
          </a:solidFill>
          <a:ln w="150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900">
                <a:solidFill>
                  <a:srgbClr val="FFFFFF"/>
                </a:solidFill>
                <a:latin typeface="Yu Gothic"/>
              </a:rPr>
              <a:t>独立ページ生成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1948160" y="4734535"/>
            <a:ext cx="3048000" cy="205849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100">
                <a:solidFill>
                  <a:srgbClr val="FFFFFF"/>
                </a:solidFill>
                <a:latin typeface="Yu Gothic"/>
              </a:rPr>
              <a:t>① デザインカンプ生成 (A案・B案・C案・D案)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217920" y="4734535"/>
            <a:ext cx="1463040" cy="205849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100">
                <a:solidFill>
                  <a:srgbClr val="FFFFFF"/>
                </a:solidFill>
                <a:latin typeface="Yu Gothic"/>
              </a:rPr>
              <a:t>② カンプ解析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168640" y="4734535"/>
            <a:ext cx="1463040" cy="205849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100">
                <a:solidFill>
                  <a:srgbClr val="FFFFFF"/>
                </a:solidFill>
                <a:latin typeface="Yu Gothic"/>
              </a:rPr>
              <a:t>③ HTML分解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0119360" y="4803151"/>
            <a:ext cx="1463040" cy="205849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100">
                <a:solidFill>
                  <a:srgbClr val="FFFFFF"/>
                </a:solidFill>
                <a:latin typeface="Yu Gothic"/>
              </a:rPr>
              <a:t>④ 個別LP完成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97280" y="6518562"/>
            <a:ext cx="9997440" cy="274465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300">
                <a:solidFill>
                  <a:srgbClr val="FFFFFF"/>
                </a:solidFill>
                <a:latin typeface="Yu Gothic"/>
              </a:rPr>
              <a:t>画像を貼るだけではありません。意味を理解し、HTMLとして再構築することで、御社専用の“本物のLP”を生成します。</a:t>
            </a:r>
          </a:p>
        </p:txBody>
      </p:sp>
      <p:pic>
        <p:nvPicPr>
          <p:cNvPr id="42" name="Picture 41" descr="region-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520" y="1921260"/>
            <a:ext cx="3901440" cy="1646794"/>
          </a:xfrm>
          <a:prstGeom prst="rect">
            <a:avLst/>
          </a:prstGeom>
        </p:spPr>
      </p:pic>
      <p:pic>
        <p:nvPicPr>
          <p:cNvPr id="43" name="Picture 42" descr="region-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6480" y="4940384"/>
            <a:ext cx="3413760" cy="1372329"/>
          </a:xfrm>
          <a:prstGeom prst="rect">
            <a:avLst/>
          </a:prstGeom>
        </p:spPr>
      </p:pic>
      <p:pic>
        <p:nvPicPr>
          <p:cNvPr id="44" name="Picture 43" descr="region-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4080" y="4940384"/>
            <a:ext cx="1828800" cy="1372329"/>
          </a:xfrm>
          <a:prstGeom prst="rect">
            <a:avLst/>
          </a:prstGeom>
        </p:spPr>
      </p:pic>
      <p:pic>
        <p:nvPicPr>
          <p:cNvPr id="45" name="Picture 44" descr="region-3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46720" y="4940384"/>
            <a:ext cx="1584960" cy="1372329"/>
          </a:xfrm>
          <a:prstGeom prst="rect">
            <a:avLst/>
          </a:prstGeom>
        </p:spPr>
      </p:pic>
      <p:pic>
        <p:nvPicPr>
          <p:cNvPr id="46" name="Picture 45" descr="region-4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31680" y="5009000"/>
            <a:ext cx="2438400" cy="14409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