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8128000" cy="12192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7FA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region-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440" y="4511040"/>
            <a:ext cx="4064000" cy="3048000"/>
          </a:xfrm>
          <a:prstGeom prst="rect">
            <a:avLst/>
          </a:prstGeom>
        </p:spPr>
      </p:pic>
      <p:pic>
        <p:nvPicPr>
          <p:cNvPr id="3" name="Picture 2" descr="region-4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1460480"/>
            <a:ext cx="8128000" cy="73152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62560" y="243840"/>
            <a:ext cx="3657600" cy="60960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r>
              <a:rPr b="1" sz="2800">
                <a:solidFill>
                  <a:srgbClr val="0B305F"/>
                </a:solidFill>
                <a:latin typeface="Yu Gothic"/>
              </a:rPr>
              <a:t>会社の強みを、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2560" y="853440"/>
            <a:ext cx="3657600" cy="60960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r>
              <a:rPr b="1" sz="2800">
                <a:solidFill>
                  <a:srgbClr val="0B305F"/>
                </a:solidFill>
                <a:latin typeface="Yu Gothic"/>
              </a:rPr>
              <a:t>問い合わせにつながる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62560" y="1463040"/>
            <a:ext cx="3657600" cy="7315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r>
              <a:rPr b="1" sz="3600">
                <a:solidFill>
                  <a:srgbClr val="B89030"/>
                </a:solidFill>
                <a:latin typeface="Yu Gothic"/>
              </a:rPr>
              <a:t>AI対応LPへ。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62560" y="2194560"/>
            <a:ext cx="3413760" cy="97536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r>
              <a:rPr b="0" sz="1200">
                <a:solidFill>
                  <a:srgbClr val="333333"/>
                </a:solidFill>
                <a:latin typeface="Yu Gothic"/>
              </a:rPr>
              <a:t>事業内容・サービス・顧客課題・強みをもとに、
AIが専用デザインカンプを作成。
テンプレートではなく、商談獲得を目的にした
BtoB向けLPを個別に設計します。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62560" y="3291840"/>
            <a:ext cx="812800" cy="975360"/>
          </a:xfrm>
          <a:prstGeom prst="roundRect">
            <a:avLst/>
          </a:prstGeom>
          <a:solidFill>
            <a:srgbClr val="FFFFFF"/>
          </a:solidFill>
          <a:ln w="15000">
            <a:solidFill>
              <a:srgbClr val="E0E0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62560" y="3779520"/>
            <a:ext cx="812800" cy="48768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r>
              <a:rPr b="1" sz="1000">
                <a:solidFill>
                  <a:srgbClr val="333333"/>
                </a:solidFill>
                <a:latin typeface="Yu Gothic"/>
              </a:rPr>
              <a:t>商談獲得に
特化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1056640" y="3291840"/>
            <a:ext cx="812800" cy="975360"/>
          </a:xfrm>
          <a:prstGeom prst="roundRect">
            <a:avLst/>
          </a:prstGeom>
          <a:solidFill>
            <a:srgbClr val="FFFFFF"/>
          </a:solidFill>
          <a:ln w="15000">
            <a:solidFill>
              <a:srgbClr val="E0E0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056640" y="3779520"/>
            <a:ext cx="812800" cy="48768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r>
              <a:rPr b="1" sz="1000">
                <a:solidFill>
                  <a:srgbClr val="333333"/>
                </a:solidFill>
                <a:latin typeface="Yu Gothic"/>
              </a:rPr>
              <a:t>AI検索に
強い構造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1950720" y="3291840"/>
            <a:ext cx="812800" cy="975360"/>
          </a:xfrm>
          <a:prstGeom prst="roundRect">
            <a:avLst/>
          </a:prstGeom>
          <a:solidFill>
            <a:srgbClr val="FFFFFF"/>
          </a:solidFill>
          <a:ln w="15000">
            <a:solidFill>
              <a:srgbClr val="E0E0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950720" y="3779520"/>
            <a:ext cx="812800" cy="48768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r>
              <a:rPr b="1" sz="1000">
                <a:solidFill>
                  <a:srgbClr val="333333"/>
                </a:solidFill>
                <a:latin typeface="Yu Gothic"/>
              </a:rPr>
              <a:t>事業の強みを
最適に伝える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2844800" y="3291840"/>
            <a:ext cx="812800" cy="975360"/>
          </a:xfrm>
          <a:prstGeom prst="roundRect">
            <a:avLst/>
          </a:prstGeom>
          <a:solidFill>
            <a:srgbClr val="FFFFFF"/>
          </a:solidFill>
          <a:ln w="15000">
            <a:solidFill>
              <a:srgbClr val="E0E0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2844800" y="3779520"/>
            <a:ext cx="812800" cy="48768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r>
              <a:rPr b="1" sz="1000">
                <a:solidFill>
                  <a:srgbClr val="333333"/>
                </a:solidFill>
                <a:latin typeface="Yu Gothic"/>
              </a:rPr>
              <a:t>安心・安全の
運用体制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162560" y="4511040"/>
            <a:ext cx="3576320" cy="365760"/>
          </a:xfrm>
          <a:prstGeom prst="roundRect">
            <a:avLst/>
          </a:prstGeom>
          <a:solidFill>
            <a:srgbClr val="0B305F"/>
          </a:solidFill>
          <a:ln w="15000">
            <a:solidFill>
              <a:srgbClr val="0B305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162560" y="4511040"/>
            <a:ext cx="3576320" cy="36576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r>
              <a:rPr b="1" sz="1200">
                <a:solidFill>
                  <a:srgbClr val="FFFFFF"/>
                </a:solidFill>
                <a:latin typeface="Yu Gothic"/>
              </a:rPr>
              <a:t>AEO＋LP 作成サービスの強み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25120" y="4998720"/>
            <a:ext cx="3251200" cy="24384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r>
              <a:rPr b="1" sz="1100">
                <a:solidFill>
                  <a:srgbClr val="333333"/>
                </a:solidFill>
                <a:latin typeface="Yu Gothic"/>
              </a:rPr>
              <a:t>・会社ごとに専用デザインカンプを作成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25120" y="5364480"/>
            <a:ext cx="3251200" cy="24384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r>
              <a:rPr b="1" sz="1100">
                <a:solidFill>
                  <a:srgbClr val="333333"/>
                </a:solidFill>
                <a:latin typeface="Yu Gothic"/>
              </a:rPr>
              <a:t>・公式HPがない企業にも対応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25120" y="5730240"/>
            <a:ext cx="3251200" cy="24384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r>
              <a:rPr b="1" sz="1100">
                <a:solidFill>
                  <a:srgbClr val="333333"/>
                </a:solidFill>
                <a:latin typeface="Yu Gothic"/>
              </a:rPr>
              <a:t>・問い合わせ・相談・資料請求フォームを標準搭載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25120" y="6096000"/>
            <a:ext cx="3251200" cy="24384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r>
              <a:rPr b="1" sz="1100">
                <a:solidFill>
                  <a:srgbClr val="333333"/>
                </a:solidFill>
                <a:latin typeface="Yu Gothic"/>
              </a:rPr>
              <a:t>・bot対策つきで安心運用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25120" y="6461760"/>
            <a:ext cx="3251200" cy="24384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r>
              <a:rPr b="1" sz="1100">
                <a:solidFill>
                  <a:srgbClr val="333333"/>
                </a:solidFill>
                <a:latin typeface="Yu Gothic"/>
              </a:rPr>
              <a:t>・サービス内容、導入メリット、FAQを整理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25120" y="6827520"/>
            <a:ext cx="3251200" cy="24384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r>
              <a:rPr b="1" sz="1100">
                <a:solidFill>
                  <a:srgbClr val="333333"/>
                </a:solidFill>
                <a:latin typeface="Yu Gothic"/>
              </a:rPr>
              <a:t>・SEO / AEO / GEO / LLMO に対応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25120" y="7193280"/>
            <a:ext cx="3251200" cy="24384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r>
              <a:rPr b="1" sz="1100">
                <a:solidFill>
                  <a:srgbClr val="333333"/>
                </a:solidFill>
                <a:latin typeface="Yu Gothic"/>
              </a:rPr>
              <a:t>・AI検索に伝わる構造化データを実装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25120" y="7559040"/>
            <a:ext cx="3251200" cy="24384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r>
              <a:rPr b="1" sz="1100">
                <a:solidFill>
                  <a:srgbClr val="333333"/>
                </a:solidFill>
                <a:latin typeface="Yu Gothic"/>
              </a:rPr>
              <a:t>・公開後のAEO更新にも対応可能</a:t>
            </a:r>
          </a:p>
        </p:txBody>
      </p:sp>
      <p:sp>
        <p:nvSpPr>
          <p:cNvPr id="26" name="Oval 25"/>
          <p:cNvSpPr/>
          <p:nvPr/>
        </p:nvSpPr>
        <p:spPr>
          <a:xfrm>
            <a:off x="4064000" y="6339840"/>
            <a:ext cx="1137920" cy="1219200"/>
          </a:xfrm>
          <a:prstGeom prst="ellipse">
            <a:avLst/>
          </a:prstGeom>
          <a:solidFill>
            <a:srgbClr val="0B305F"/>
          </a:solidFill>
          <a:ln w="15000">
            <a:solidFill>
              <a:srgbClr val="0B305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4064000" y="6461760"/>
            <a:ext cx="1137920" cy="97536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r>
              <a:rPr b="1" sz="1000">
                <a:solidFill>
                  <a:srgbClr val="FFFFFF"/>
                </a:solidFill>
                <a:latin typeface="Yu Gothic"/>
              </a:rPr>
              <a:t>AI検索に
選ばれやすい
構造設計</a:t>
            </a:r>
          </a:p>
        </p:txBody>
      </p:sp>
      <p:sp>
        <p:nvSpPr>
          <p:cNvPr id="28" name="Oval 27"/>
          <p:cNvSpPr/>
          <p:nvPr/>
        </p:nvSpPr>
        <p:spPr>
          <a:xfrm>
            <a:off x="5283200" y="6339840"/>
            <a:ext cx="1137920" cy="1219200"/>
          </a:xfrm>
          <a:prstGeom prst="ellipse">
            <a:avLst/>
          </a:prstGeom>
          <a:solidFill>
            <a:srgbClr val="0B305F"/>
          </a:solidFill>
          <a:ln w="15000">
            <a:solidFill>
              <a:srgbClr val="0B305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5283200" y="6461760"/>
            <a:ext cx="1137920" cy="97536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r>
              <a:rPr b="1" sz="1000">
                <a:solidFill>
                  <a:srgbClr val="FFFFFF"/>
                </a:solidFill>
                <a:latin typeface="Yu Gothic"/>
              </a:rPr>
              <a:t>問い合わせに
つながる
導線設計</a:t>
            </a:r>
          </a:p>
        </p:txBody>
      </p:sp>
      <p:sp>
        <p:nvSpPr>
          <p:cNvPr id="30" name="Oval 29"/>
          <p:cNvSpPr/>
          <p:nvPr/>
        </p:nvSpPr>
        <p:spPr>
          <a:xfrm>
            <a:off x="6502400" y="6339840"/>
            <a:ext cx="1137920" cy="1219200"/>
          </a:xfrm>
          <a:prstGeom prst="ellipse">
            <a:avLst/>
          </a:prstGeom>
          <a:solidFill>
            <a:srgbClr val="0B305F"/>
          </a:solidFill>
          <a:ln w="15000">
            <a:solidFill>
              <a:srgbClr val="0B305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6502400" y="6461760"/>
            <a:ext cx="1137920" cy="97536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r>
              <a:rPr b="1" sz="1000">
                <a:solidFill>
                  <a:srgbClr val="FFFFFF"/>
                </a:solidFill>
                <a:latin typeface="Yu Gothic"/>
              </a:rPr>
              <a:t>商談獲得を
最大化する
LP設計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2438400" y="7680960"/>
            <a:ext cx="3251200" cy="36576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r>
              <a:rPr b="1" sz="1400">
                <a:solidFill>
                  <a:srgbClr val="0B305F"/>
                </a:solidFill>
                <a:latin typeface="Yu Gothic"/>
              </a:rPr>
              <a:t>普通のホームページ制作との違い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162560" y="7924800"/>
            <a:ext cx="3495040" cy="365760"/>
          </a:xfrm>
          <a:prstGeom prst="roundRect">
            <a:avLst/>
          </a:prstGeom>
          <a:solidFill>
            <a:srgbClr val="555555"/>
          </a:solidFill>
          <a:ln w="15000">
            <a:solidFill>
              <a:srgbClr val="0B305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162560" y="7924800"/>
            <a:ext cx="3495040" cy="36576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r>
              <a:rPr b="1" sz="1100">
                <a:solidFill>
                  <a:srgbClr val="FFFFFF"/>
                </a:solidFill>
                <a:latin typeface="Yu Gothic"/>
              </a:rPr>
              <a:t>一般的な制作・テンプレート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1869440" y="8412480"/>
            <a:ext cx="1625600" cy="24384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r>
              <a:rPr b="0" sz="1000">
                <a:solidFill>
                  <a:srgbClr val="555555"/>
                </a:solidFill>
                <a:latin typeface="Yu Gothic"/>
              </a:rPr>
              <a:t>× 会社紹介で終わりやすい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1869440" y="8656320"/>
            <a:ext cx="1625600" cy="24384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r>
              <a:rPr b="0" sz="1000">
                <a:solidFill>
                  <a:srgbClr val="555555"/>
                </a:solidFill>
                <a:latin typeface="Yu Gothic"/>
              </a:rPr>
              <a:t>× 問い合わせ導線が弱い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869440" y="8900160"/>
            <a:ext cx="1625600" cy="24384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r>
              <a:rPr b="0" sz="1000">
                <a:solidFill>
                  <a:srgbClr val="555555"/>
                </a:solidFill>
                <a:latin typeface="Yu Gothic"/>
              </a:rPr>
              <a:t>× AI検索に伝わる構造が不足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869440" y="9144000"/>
            <a:ext cx="1625600" cy="24384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r>
              <a:rPr b="0" sz="1000">
                <a:solidFill>
                  <a:srgbClr val="555555"/>
                </a:solidFill>
                <a:latin typeface="Yu Gothic"/>
              </a:rPr>
              <a:t>× 強みが整理されにくい</a:t>
            </a:r>
          </a:p>
        </p:txBody>
      </p:sp>
      <p:sp>
        <p:nvSpPr>
          <p:cNvPr id="39" name="Rounded Rectangle 38"/>
          <p:cNvSpPr/>
          <p:nvPr/>
        </p:nvSpPr>
        <p:spPr>
          <a:xfrm>
            <a:off x="3901440" y="7924800"/>
            <a:ext cx="3901440" cy="365760"/>
          </a:xfrm>
          <a:prstGeom prst="roundRect">
            <a:avLst/>
          </a:prstGeom>
          <a:solidFill>
            <a:srgbClr val="0B305F"/>
          </a:solidFill>
          <a:ln w="15000">
            <a:solidFill>
              <a:srgbClr val="0B305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3901440" y="7924800"/>
            <a:ext cx="3901440" cy="36576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r>
              <a:rPr b="1" sz="1100">
                <a:solidFill>
                  <a:srgbClr val="FFFFFF"/>
                </a:solidFill>
                <a:latin typeface="Yu Gothic"/>
              </a:rPr>
              <a:t>AEO＋LP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4064000" y="8412480"/>
            <a:ext cx="2032000" cy="24384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r>
              <a:rPr b="1" sz="1000">
                <a:solidFill>
                  <a:srgbClr val="0B305F"/>
                </a:solidFill>
                <a:latin typeface="Yu Gothic"/>
              </a:rPr>
              <a:t>✓ AIが事業ごとにデザイン提案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4064000" y="8656320"/>
            <a:ext cx="2032000" cy="24384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r>
              <a:rPr b="1" sz="1000">
                <a:solidFill>
                  <a:srgbClr val="0B305F"/>
                </a:solidFill>
                <a:latin typeface="Yu Gothic"/>
              </a:rPr>
              <a:t>✓ 問い合わせと相談をLP内で受付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4064000" y="8900160"/>
            <a:ext cx="2032000" cy="24384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r>
              <a:rPr b="1" sz="1000">
                <a:solidFill>
                  <a:srgbClr val="0B305F"/>
                </a:solidFill>
                <a:latin typeface="Yu Gothic"/>
              </a:rPr>
              <a:t>✓ FAQと構造化データでAI検索に対応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4064000" y="9144000"/>
            <a:ext cx="2032000" cy="24384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r>
              <a:rPr b="1" sz="1000">
                <a:solidFill>
                  <a:srgbClr val="0B305F"/>
                </a:solidFill>
                <a:latin typeface="Yu Gothic"/>
              </a:rPr>
              <a:t>✓ 強み、サービス、顧客課題を営業導線に変換</a:t>
            </a:r>
          </a:p>
        </p:txBody>
      </p:sp>
      <p:sp>
        <p:nvSpPr>
          <p:cNvPr id="45" name="Rectangle 44"/>
          <p:cNvSpPr/>
          <p:nvPr/>
        </p:nvSpPr>
        <p:spPr>
          <a:xfrm>
            <a:off x="162560" y="9875520"/>
            <a:ext cx="7802880" cy="609600"/>
          </a:xfrm>
          <a:prstGeom prst="rect">
            <a:avLst/>
          </a:prstGeom>
          <a:solidFill>
            <a:srgbClr val="0B305F"/>
          </a:solidFill>
          <a:ln w="15000">
            <a:solidFill>
              <a:srgbClr val="0B305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TextBox 45"/>
          <p:cNvSpPr txBox="1"/>
          <p:nvPr/>
        </p:nvSpPr>
        <p:spPr>
          <a:xfrm>
            <a:off x="812800" y="9997440"/>
            <a:ext cx="1219200" cy="36576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r>
              <a:rPr b="1" sz="900">
                <a:solidFill>
                  <a:srgbClr val="FFFFFF"/>
                </a:solidFill>
                <a:latin typeface="Yu Gothic"/>
              </a:rPr>
              <a:t>BtoBに最適化した
LP設計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2763520" y="9997440"/>
            <a:ext cx="1219200" cy="36576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r>
              <a:rPr b="1" sz="900">
                <a:solidFill>
                  <a:srgbClr val="FFFFFF"/>
                </a:solidFill>
                <a:latin typeface="Yu Gothic"/>
              </a:rPr>
              <a:t>AI検索を意識した
情報設計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4714240" y="9997440"/>
            <a:ext cx="1219200" cy="36576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r>
              <a:rPr b="1" sz="900">
                <a:solidFill>
                  <a:srgbClr val="FFFFFF"/>
                </a:solidFill>
                <a:latin typeface="Yu Gothic"/>
              </a:rPr>
              <a:t>データに基づく
改善提案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6502400" y="9997440"/>
            <a:ext cx="1463040" cy="36576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r>
              <a:rPr b="1" sz="900">
                <a:solidFill>
                  <a:srgbClr val="FFFFFF"/>
                </a:solidFill>
                <a:latin typeface="Yu Gothic"/>
              </a:rPr>
              <a:t>公開後の運用・改善まで
継続サポート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406400" y="10607040"/>
            <a:ext cx="3657600" cy="7315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r>
              <a:rPr b="1" sz="1800">
                <a:solidFill>
                  <a:srgbClr val="0B305F"/>
                </a:solidFill>
                <a:latin typeface="Yu Gothic"/>
              </a:rPr>
              <a:t>まずは事業内容から、
専用LPをご提案します。</a:t>
            </a:r>
          </a:p>
        </p:txBody>
      </p:sp>
      <p:sp>
        <p:nvSpPr>
          <p:cNvPr id="51" name="Rounded Rectangle 50"/>
          <p:cNvSpPr/>
          <p:nvPr/>
        </p:nvSpPr>
        <p:spPr>
          <a:xfrm>
            <a:off x="4307840" y="10607040"/>
            <a:ext cx="3413760" cy="609600"/>
          </a:xfrm>
          <a:prstGeom prst="roundRect">
            <a:avLst/>
          </a:prstGeom>
          <a:solidFill>
            <a:srgbClr val="B89030"/>
          </a:solidFill>
          <a:ln w="15000">
            <a:solidFill>
              <a:srgbClr val="0B305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TextBox 51"/>
          <p:cNvSpPr txBox="1"/>
          <p:nvPr/>
        </p:nvSpPr>
        <p:spPr>
          <a:xfrm>
            <a:off x="4307840" y="10728960"/>
            <a:ext cx="3413760" cy="36576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r>
              <a:rPr b="1" sz="1400">
                <a:solidFill>
                  <a:srgbClr val="FFFFFF"/>
                </a:solidFill>
                <a:latin typeface="Yu Gothic"/>
              </a:rPr>
              <a:t>お問い合わせ・ご相談はこちら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4307840" y="11216640"/>
            <a:ext cx="3413760" cy="24384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r>
              <a:rPr b="0" sz="900">
                <a:solidFill>
                  <a:srgbClr val="FFFFFF"/>
                </a:solidFill>
                <a:latin typeface="Yu Gothic"/>
              </a:rPr>
              <a:t>ご相談・お見積りは無料です</a:t>
            </a:r>
          </a:p>
        </p:txBody>
      </p:sp>
      <p:pic>
        <p:nvPicPr>
          <p:cNvPr id="54" name="Picture 53" descr="region-0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38880" y="243840"/>
            <a:ext cx="4226560" cy="4267200"/>
          </a:xfrm>
          <a:prstGeom prst="rect">
            <a:avLst/>
          </a:prstGeom>
        </p:spPr>
      </p:pic>
      <p:pic>
        <p:nvPicPr>
          <p:cNvPr id="55" name="Picture 54" descr="region-2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3840" y="8412480"/>
            <a:ext cx="1463040" cy="1341120"/>
          </a:xfrm>
          <a:prstGeom prst="rect">
            <a:avLst/>
          </a:prstGeom>
        </p:spPr>
      </p:pic>
      <p:pic>
        <p:nvPicPr>
          <p:cNvPr id="56" name="Picture 55" descr="region-3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77280" y="8412480"/>
            <a:ext cx="1544320" cy="134112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