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2000" cy="8612847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82880" y="172256"/>
            <a:ext cx="853440" cy="689027"/>
          </a:xfrm>
          <a:prstGeom prst="rect">
            <a:avLst/>
          </a:prstGeom>
          <a:solidFill>
            <a:srgbClr val="F2F2F2"/>
          </a:solidFill>
          <a:ln w="150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000">
                <a:solidFill>
                  <a:srgbClr val="666666"/>
                </a:solidFill>
                <a:latin typeface="Yu Gothic"/>
              </a:rPr>
              <a:t>LOGO</a:t>
            </a:r>
          </a:p>
          <a:p>
            <a:r>
              <a:rPr b="0" sz="800">
                <a:solidFill>
                  <a:srgbClr val="666666"/>
                </a:solidFill>
                <a:latin typeface="Yu Gothic"/>
              </a:rPr>
              <a:t>PLACEHOLDER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344513"/>
            <a:ext cx="1828800" cy="344513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400">
                <a:solidFill>
                  <a:srgbClr val="333333"/>
                </a:solidFill>
                <a:latin typeface="Yu Gothic"/>
              </a:rPr>
              <a:t>株式会社○○○○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13760" y="172256"/>
            <a:ext cx="5364480" cy="60289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2800">
                <a:solidFill>
                  <a:srgbClr val="104987"/>
                </a:solidFill>
                <a:latin typeface="Yu Gothic"/>
              </a:rPr>
              <a:t>店舗集客施策 ご提案書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13760" y="775156"/>
            <a:ext cx="5364480" cy="344513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400">
                <a:solidFill>
                  <a:srgbClr val="104987"/>
                </a:solidFill>
                <a:latin typeface="Yu Gothic"/>
              </a:rPr>
              <a:t>地域のお客様を増やすためのWeb・SNS・口コミ活用プラン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509760" y="172256"/>
            <a:ext cx="2438400" cy="947413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100">
                <a:solidFill>
                  <a:srgbClr val="333333"/>
                </a:solidFill>
                <a:latin typeface="Yu Gothic"/>
              </a:rPr>
              <a:t>宛先：○○○○様
提出日：2024年5月20日
作成者：株式会社○○○○
マーケティング部 ○○ ○○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291927"/>
            <a:ext cx="3474719" cy="344513"/>
          </a:xfrm>
          <a:prstGeom prst="roundRect">
            <a:avLst/>
          </a:prstGeom>
          <a:solidFill>
            <a:srgbClr val="104987"/>
          </a:solidFill>
          <a:ln w="15000">
            <a:solidFill>
              <a:srgbClr val="10498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400">
                <a:solidFill>
                  <a:srgbClr val="FFFFFF"/>
                </a:solidFill>
                <a:latin typeface="Yu Gothic"/>
              </a:rPr>
              <a:t>現状と課題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82880" y="1722569"/>
            <a:ext cx="3474719" cy="3617395"/>
          </a:xfrm>
          <a:prstGeom prst="roundRect">
            <a:avLst/>
          </a:prstGeom>
          <a:solidFill>
            <a:srgbClr val="F4F7FA"/>
          </a:solidFill>
          <a:ln w="150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53440" y="1808697"/>
            <a:ext cx="268224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104987"/>
                </a:solidFill>
                <a:latin typeface="Yu Gothic"/>
              </a:rPr>
              <a:t>地域での認知不足・情報発信不足により、
新規のお客様との接点が限定的になっています。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3440" y="2325468"/>
            <a:ext cx="2682240" cy="60289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地域検索での露出が少ない (MEO不足)
・Google検索やマップで上位表示されていない
・店舗情報が最新ではない、写真が少ない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3440" y="3014496"/>
            <a:ext cx="2682240" cy="60289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SNSでの情報発信が不十分
・投稿頻度が少なく、魅力が伝わっていない
・フォロワーとのコミュニケーション不足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3440" y="3703524"/>
            <a:ext cx="2682240" cy="602899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口コミ・レビューが少ない
・口コミ数が少なく、来店検討の判断材料になりにくい
・評価や返信がされていない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3440" y="4392551"/>
            <a:ext cx="2682240" cy="5167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リピーター施策が弱い
・お客様との接点が来店時のみ
・再来店を促す仕組みがない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3840" y="4909322"/>
            <a:ext cx="3352800" cy="387578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439A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000">
                <a:solidFill>
                  <a:srgbClr val="439A31"/>
                </a:solidFill>
                <a:latin typeface="Yu Gothic"/>
              </a:rPr>
              <a:t>地域のお客様との接点を増やし、継続的に選ばれる</a:t>
            </a:r>
          </a:p>
          <a:p>
            <a:r>
              <a:rPr b="1" sz="800">
                <a:solidFill>
                  <a:srgbClr val="439A31"/>
                </a:solidFill>
                <a:latin typeface="Yu Gothic"/>
              </a:rPr>
              <a:t>お店づくりが必要です。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840480" y="1291927"/>
            <a:ext cx="3657600" cy="344513"/>
          </a:xfrm>
          <a:prstGeom prst="roundRect">
            <a:avLst/>
          </a:prstGeom>
          <a:solidFill>
            <a:srgbClr val="439A31"/>
          </a:solidFill>
          <a:ln w="15000">
            <a:solidFill>
              <a:srgbClr val="10498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400">
                <a:solidFill>
                  <a:srgbClr val="FFFFFF"/>
                </a:solidFill>
                <a:latin typeface="Yu Gothic"/>
              </a:rPr>
              <a:t>ご提案する集客施策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840480" y="1722569"/>
            <a:ext cx="3657600" cy="3617395"/>
          </a:xfrm>
          <a:prstGeom prst="roundRect">
            <a:avLst/>
          </a:prstGeom>
          <a:solidFill>
            <a:srgbClr val="F4F9F4"/>
          </a:solidFill>
          <a:ln w="15000">
            <a:solidFill>
              <a:srgbClr val="E2EF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11040" y="1808697"/>
            <a:ext cx="2926080" cy="5167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01 Googleビジネスプロフィール改善 (MEO対策)
店舗情報の最適化・写真追加・投稿・口コミ対応で、
地域検索での上位表示を目指します。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11040" y="2411597"/>
            <a:ext cx="2926080" cy="5167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02 Instagram運用サポート
魅力的な写真・動画投稿やストーリーズ活用で、
認知拡大と来店動機を高めます。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11040" y="3014496"/>
            <a:ext cx="2926080" cy="5167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03 LINE公式アカウント活用
友だち追加促進・クーポン配信・予約受付・リマインドで、
来店数とリピート率を向上させます。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11040" y="3617395"/>
            <a:ext cx="2926080" cy="5167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04 口コミ獲得の仕組みづくり
口コミ依頼の導線設計とご案内で、口コミ数と評価を
増やし、信頼性を高めます。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11040" y="4220295"/>
            <a:ext cx="2926080" cy="51677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05 キャンペーン設計
季節・イベントに合わせたキャンペーンで、新規来店の
きっかけをつくります。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11040" y="4823194"/>
            <a:ext cx="292608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333333"/>
                </a:solidFill>
                <a:latin typeface="Yu Gothic"/>
              </a:rPr>
              <a:t>06 リピート促進施策
ポイント・クーポン・特典の提供で、再来店の習慣化を
図ります。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680960" y="1291927"/>
            <a:ext cx="4328160" cy="344513"/>
          </a:xfrm>
          <a:prstGeom prst="roundRect">
            <a:avLst/>
          </a:prstGeom>
          <a:solidFill>
            <a:srgbClr val="113B7A"/>
          </a:solidFill>
          <a:ln w="15000">
            <a:solidFill>
              <a:srgbClr val="10498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400">
                <a:solidFill>
                  <a:srgbClr val="FFFFFF"/>
                </a:solidFill>
                <a:latin typeface="Yu Gothic"/>
              </a:rPr>
              <a:t>期待できる効果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680960" y="1722569"/>
            <a:ext cx="4328160" cy="3617395"/>
          </a:xfrm>
          <a:prstGeom prst="roundRect">
            <a:avLst/>
          </a:prstGeom>
          <a:solidFill>
            <a:srgbClr val="F4F6F9"/>
          </a:solidFill>
          <a:ln w="15000">
            <a:solidFill>
              <a:srgbClr val="E2E6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924800" y="1765633"/>
            <a:ext cx="390144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200">
                <a:solidFill>
                  <a:srgbClr val="113B7A"/>
                </a:solidFill>
                <a:latin typeface="Yu Gothic"/>
              </a:rPr>
              <a:t>Web・SNS・口コミの相乗効果で、集客を最大化！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68640" y="2153211"/>
            <a:ext cx="12192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来店数アップ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850880" y="2153211"/>
            <a:ext cx="109728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200">
                <a:solidFill>
                  <a:srgbClr val="439A31"/>
                </a:solidFill>
                <a:latin typeface="Yu Gothic"/>
              </a:rPr>
              <a:t>約150%
増加を見込む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68640" y="2842239"/>
            <a:ext cx="12192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予約数増加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850880" y="2842239"/>
            <a:ext cx="109728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200">
                <a:solidFill>
                  <a:srgbClr val="439A31"/>
                </a:solidFill>
                <a:latin typeface="Yu Gothic"/>
              </a:rPr>
              <a:t>約180%
増加を見込む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68640" y="3617395"/>
            <a:ext cx="12192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333333"/>
                </a:solidFill>
                <a:latin typeface="Yu Gothic"/>
              </a:rPr>
              <a:t>口コミ評価向上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850880" y="3617395"/>
            <a:ext cx="109728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439A31"/>
                </a:solidFill>
                <a:latin typeface="Yu Gothic"/>
              </a:rPr>
              <a:t>平均評価
4.0以上を目指す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168640" y="4306423"/>
            <a:ext cx="121920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000">
                <a:solidFill>
                  <a:srgbClr val="333333"/>
                </a:solidFill>
                <a:latin typeface="Yu Gothic"/>
              </a:rPr>
              <a:t>地域検索での表示改善
(MEO順位)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850880" y="4306423"/>
            <a:ext cx="1097280" cy="430642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439A31"/>
                </a:solidFill>
                <a:latin typeface="Yu Gothic"/>
              </a:rPr>
              <a:t>検索結果の
上位表示を実現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741920" y="4909322"/>
            <a:ext cx="4206240" cy="387578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439A3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70000" rIns="70000" tIns="50000" bIns="50000" wrap="square"/>
          <a:lstStyle/>
          <a:p>
            <a:pPr algn="ctr"/>
            <a:r>
              <a:rPr b="1" sz="1100">
                <a:solidFill>
                  <a:srgbClr val="439A31"/>
                </a:solidFill>
                <a:latin typeface="Yu Gothic"/>
              </a:rPr>
              <a:t>集客の仕組みを整え、安定した売上とファンづくりを実現します。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82880" y="5598350"/>
            <a:ext cx="4693920" cy="223934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09600" y="5684479"/>
            <a:ext cx="36576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300">
                <a:solidFill>
                  <a:srgbClr val="104987"/>
                </a:solidFill>
                <a:latin typeface="Yu Gothic"/>
              </a:rPr>
              <a:t>3ヶ月間の実施スケジュール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5059680" y="5598350"/>
            <a:ext cx="3169920" cy="223934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364480" y="5684479"/>
            <a:ext cx="24384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300">
                <a:solidFill>
                  <a:srgbClr val="104987"/>
                </a:solidFill>
                <a:latin typeface="Yu Gothic"/>
              </a:rPr>
              <a:t>ご提案費用 (税別)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412480" y="5598350"/>
            <a:ext cx="3596640" cy="2239340"/>
          </a:xfrm>
          <a:prstGeom prst="roundRect">
            <a:avLst/>
          </a:prstGeom>
          <a:solidFill>
            <a:srgbClr val="FFFFFF"/>
          </a:solidFill>
          <a:ln w="1500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778240" y="5684479"/>
            <a:ext cx="24384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300">
                <a:solidFill>
                  <a:srgbClr val="104987"/>
                </a:solidFill>
                <a:latin typeface="Yu Gothic"/>
              </a:rPr>
              <a:t>成果指標 (KPI)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82880" y="8009947"/>
            <a:ext cx="11826240" cy="430642"/>
          </a:xfrm>
          <a:prstGeom prst="roundRect">
            <a:avLst/>
          </a:prstGeom>
          <a:solidFill>
            <a:srgbClr val="0A2F5C"/>
          </a:solidFill>
          <a:ln w="15000">
            <a:solidFill>
              <a:srgbClr val="10498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65760" y="8096076"/>
            <a:ext cx="97536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1" sz="1100">
                <a:solidFill>
                  <a:srgbClr val="FFFFFF"/>
                </a:solidFill>
                <a:latin typeface="Yu Gothic"/>
              </a:rPr>
              <a:t>サポート内容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584960" y="8096076"/>
            <a:ext cx="109728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FFFFFF"/>
                </a:solidFill>
                <a:latin typeface="Yu Gothic"/>
              </a:rPr>
              <a:t>月次レポート提出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04160" y="8096076"/>
            <a:ext cx="182880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FFFFFF"/>
                </a:solidFill>
                <a:latin typeface="Yu Gothic"/>
              </a:rPr>
              <a:t>定期ミーティング (オンライン)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54880" y="8096076"/>
            <a:ext cx="146304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FFFFFF"/>
                </a:solidFill>
                <a:latin typeface="Yu Gothic"/>
              </a:rPr>
              <a:t>改善提案・運用サポート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39840" y="8096076"/>
            <a:ext cx="146304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FFFFFF"/>
                </a:solidFill>
                <a:latin typeface="Yu Gothic"/>
              </a:rPr>
              <a:t>緊急時のサポート対応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46720" y="8096076"/>
            <a:ext cx="3779520" cy="258385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b="0" sz="1000">
                <a:solidFill>
                  <a:srgbClr val="FFFFFF"/>
                </a:solidFill>
                <a:latin typeface="Yu Gothic"/>
              </a:rPr>
              <a:t>ご不明点やご質問がございましたら、お気軽にお問い合わせください。</a:t>
            </a:r>
          </a:p>
        </p:txBody>
      </p:sp>
      <p:pic>
        <p:nvPicPr>
          <p:cNvPr id="48" name="Picture 47" descr="region-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" y="1808697"/>
            <a:ext cx="487680" cy="3014496"/>
          </a:xfrm>
          <a:prstGeom prst="rect">
            <a:avLst/>
          </a:prstGeom>
        </p:spPr>
      </p:pic>
      <p:pic>
        <p:nvPicPr>
          <p:cNvPr id="49" name="Picture 48" descr="region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440" y="1808697"/>
            <a:ext cx="487680" cy="3445138"/>
          </a:xfrm>
          <a:prstGeom prst="rect">
            <a:avLst/>
          </a:prstGeom>
        </p:spPr>
      </p:pic>
      <p:pic>
        <p:nvPicPr>
          <p:cNvPr id="50" name="Picture 49" descr="region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9760" y="2153211"/>
            <a:ext cx="1219200" cy="26699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